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28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400051"/>
            <a:ext cx="2057400" cy="419457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400051"/>
            <a:ext cx="6019800" cy="419457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689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9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28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0" y="1485901"/>
            <a:ext cx="38481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86300" y="1485901"/>
            <a:ext cx="38481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47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33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26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489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6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80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005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1"/>
            <a:ext cx="7848600" cy="3108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Ana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A21CEDF9-FFF0-4853-A12A-A61635D36F79}" type="datetimeFigureOut">
              <a:rPr lang="tr-TR" smtClean="0"/>
              <a:t>2.2.2019</a:t>
            </a:fld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F0B21A-9AB1-422D-AC57-3EE0CABDD3F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016" y="2596805"/>
            <a:ext cx="3164396" cy="1153294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tr-TR" dirty="0" smtClean="0"/>
              <a:t>Başlangıç Seviyesi</a:t>
            </a:r>
          </a:p>
          <a:p>
            <a:r>
              <a:rPr lang="tr-TR" dirty="0" smtClean="0"/>
              <a:t>Elektroniğe Giriş</a:t>
            </a:r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5113637" y="3651870"/>
            <a:ext cx="2448272" cy="378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Hazırlayan: Emrah HAS</a:t>
            </a:r>
          </a:p>
        </p:txBody>
      </p:sp>
      <p:pic>
        <p:nvPicPr>
          <p:cNvPr id="1026" name="Picture 2" descr="Arduino ile ilgili gÃ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4" b="18616"/>
          <a:stretch/>
        </p:blipFill>
        <p:spPr bwMode="auto">
          <a:xfrm>
            <a:off x="1702879" y="1635646"/>
            <a:ext cx="2905125" cy="192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LDR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Üzerine düşen ışık miktarına göre direnç değeri değişen elektronik devre elemanıdır. </a:t>
            </a:r>
            <a:r>
              <a:rPr lang="tr-TR" sz="2400" b="1" dirty="0">
                <a:solidFill>
                  <a:schemeClr val="tx2"/>
                </a:solidFill>
              </a:rPr>
              <a:t>Ortam ışığının ölçülmesi gereken projelerde kullanılır</a:t>
            </a:r>
            <a:r>
              <a:rPr lang="tr-TR" sz="2400" b="1" dirty="0" smtClean="0">
                <a:solidFill>
                  <a:schemeClr val="tx2"/>
                </a:solidFill>
              </a:rPr>
              <a:t>.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tr-TR" sz="2400" b="1" dirty="0"/>
          </a:p>
        </p:txBody>
      </p:sp>
      <p:pic>
        <p:nvPicPr>
          <p:cNvPr id="10242" name="Picture 2" descr="https://gelecegiyazanlar.turkcell.com.tr/sites/default/files/icerik/elektrgiris_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1"/>
          <a:stretch/>
        </p:blipFill>
        <p:spPr bwMode="auto">
          <a:xfrm flipH="1">
            <a:off x="7452320" y="471042"/>
            <a:ext cx="1152128" cy="9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gelecegiyazanlar.turkcell.com.tr/sites/default/files/icerik/elektrgiris_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1"/>
          <a:stretch/>
        </p:blipFill>
        <p:spPr bwMode="auto">
          <a:xfrm>
            <a:off x="611560" y="408936"/>
            <a:ext cx="1152128" cy="90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3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SON SÖZ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Yapacağımız projelerde sıklıkla kullanacağımız devre elemanlarını ve bu elemanların kullanım nedenini öğrendik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tr-TR" sz="2400" b="1" dirty="0"/>
              <a:t>	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Bu bölümde öğrenilen bilgiler,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Arduino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projelerinde kurulan devreleri anlamaya yardımcı olacaktır.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7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https://gelecegiyazanlar.turkcell.com.tr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0100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Elektroniğe </a:t>
            </a:r>
            <a:r>
              <a:rPr lang="tr-T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	</a:t>
            </a:r>
            <a:r>
              <a:rPr lang="tr-TR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Arduino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yazılım ve elektroniğin bir araya getirildiği ortamdır. Bu yüzden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Arduino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kullanmaya başlamadan önce temel elektronik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bilgileri öğrenmeliyiz. </a:t>
            </a:r>
          </a:p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Bu </a:t>
            </a:r>
            <a:r>
              <a:rPr lang="tr-TR" sz="2400" dirty="0">
                <a:solidFill>
                  <a:schemeClr val="tx2"/>
                </a:solidFill>
              </a:rPr>
              <a:t>bölümde temel elektronik devre elemanlarını tanıyacağız ve bu elemanların nasıl kullanıldığını öğreneceğiz.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277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Dijital ve </a:t>
            </a:r>
            <a:r>
              <a:rPr lang="tr-T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Analog Sinyaller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Sinyaller </a:t>
            </a:r>
            <a:r>
              <a:rPr lang="tr-TR" sz="2400" dirty="0">
                <a:solidFill>
                  <a:schemeClr val="tx2"/>
                </a:solidFill>
              </a:rPr>
              <a:t>analog ve dijital olmak üzere ikiye ayrılır. Analog sinyaller devamlı sinyallerdir ve her değeri alabilirler. </a:t>
            </a:r>
            <a:r>
              <a:rPr lang="tr-TR" sz="2400" dirty="0" smtClean="0">
                <a:solidFill>
                  <a:schemeClr val="tx2"/>
                </a:solidFill>
              </a:rPr>
              <a:t>Dijital </a:t>
            </a:r>
            <a:r>
              <a:rPr lang="tr-TR" sz="2400" dirty="0">
                <a:solidFill>
                  <a:schemeClr val="tx2"/>
                </a:solidFill>
              </a:rPr>
              <a:t>sinyaller ise devamlı değildir ve adım adım değişir. </a:t>
            </a:r>
            <a:r>
              <a:rPr lang="tr-TR" sz="2400" dirty="0" err="1" smtClean="0">
                <a:solidFill>
                  <a:schemeClr val="tx2"/>
                </a:solidFill>
              </a:rPr>
              <a:t>Arduino</a:t>
            </a:r>
            <a:r>
              <a:rPr lang="tr-TR" sz="2400" dirty="0" smtClean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analog sinyalleri işleyemez, fakat doğadaki etkiler ve </a:t>
            </a:r>
            <a:r>
              <a:rPr lang="tr-TR" sz="2400" dirty="0" err="1">
                <a:solidFill>
                  <a:schemeClr val="tx2"/>
                </a:solidFill>
              </a:rPr>
              <a:t>sensörler</a:t>
            </a:r>
            <a:r>
              <a:rPr lang="tr-TR" sz="2400" dirty="0">
                <a:solidFill>
                  <a:schemeClr val="tx2"/>
                </a:solidFill>
              </a:rPr>
              <a:t> analog sinyal ile çalışır. </a:t>
            </a:r>
            <a:r>
              <a:rPr lang="tr-TR" sz="2400" dirty="0"/>
              <a:t>	</a:t>
            </a:r>
            <a:r>
              <a:rPr lang="tr-TR" sz="2400" dirty="0" err="1" smtClean="0">
                <a:solidFill>
                  <a:schemeClr val="tx2"/>
                </a:solidFill>
              </a:rPr>
              <a:t>Arduino'nun</a:t>
            </a:r>
            <a:r>
              <a:rPr lang="tr-TR" sz="2400" dirty="0" smtClean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çıkış </a:t>
            </a:r>
            <a:r>
              <a:rPr lang="tr-TR" sz="2400" dirty="0" err="1">
                <a:solidFill>
                  <a:schemeClr val="tx2"/>
                </a:solidFill>
              </a:rPr>
              <a:t>pinleri</a:t>
            </a:r>
            <a:r>
              <a:rPr lang="tr-TR" sz="2400" dirty="0">
                <a:solidFill>
                  <a:schemeClr val="tx2"/>
                </a:solidFill>
              </a:rPr>
              <a:t> sadece 0 veya 5 volt </a:t>
            </a:r>
            <a:r>
              <a:rPr lang="tr-TR" sz="2400" dirty="0" smtClean="0">
                <a:solidFill>
                  <a:schemeClr val="tx2"/>
                </a:solidFill>
              </a:rPr>
              <a:t>verebilir.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92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Breadboard</a:t>
            </a:r>
            <a:endParaRPr lang="tr-TR" dirty="0"/>
          </a:p>
        </p:txBody>
      </p:sp>
      <p:pic>
        <p:nvPicPr>
          <p:cNvPr id="4098" name="Picture 2" descr="https://gelecegiyazanlar.turkcell.com.tr/sites/default/files/icerik/breadboard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23965" y="360564"/>
            <a:ext cx="2563813" cy="514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827584" y="1666669"/>
            <a:ext cx="23042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Şekildeki bir </a:t>
            </a:r>
            <a:r>
              <a:rPr lang="tr-TR" b="1" dirty="0" err="1" smtClean="0">
                <a:solidFill>
                  <a:schemeClr val="tx2"/>
                </a:solidFill>
              </a:rPr>
              <a:t>Breadboard'un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iç </a:t>
            </a:r>
            <a:r>
              <a:rPr lang="tr-TR" b="1" dirty="0" smtClean="0">
                <a:solidFill>
                  <a:schemeClr val="tx2"/>
                </a:solidFill>
              </a:rPr>
              <a:t>yapısıdır. </a:t>
            </a:r>
            <a:r>
              <a:rPr lang="tr-TR" b="1" dirty="0">
                <a:solidFill>
                  <a:schemeClr val="tx2"/>
                </a:solidFill>
              </a:rPr>
              <a:t>Böylece </a:t>
            </a:r>
            <a:r>
              <a:rPr lang="tr-TR" b="1" dirty="0" err="1">
                <a:solidFill>
                  <a:schemeClr val="tx2"/>
                </a:solidFill>
              </a:rPr>
              <a:t>Breadboard'daki</a:t>
            </a:r>
            <a:r>
              <a:rPr lang="tr-TR" b="1" dirty="0">
                <a:solidFill>
                  <a:schemeClr val="tx2"/>
                </a:solidFill>
              </a:rPr>
              <a:t> </a:t>
            </a:r>
            <a:r>
              <a:rPr lang="tr-TR" b="1" dirty="0" smtClean="0">
                <a:solidFill>
                  <a:schemeClr val="tx2"/>
                </a:solidFill>
              </a:rPr>
              <a:t>deliklerin hangilerinin birbirine </a:t>
            </a:r>
            <a:r>
              <a:rPr lang="tr-TR" b="1" dirty="0">
                <a:solidFill>
                  <a:schemeClr val="tx2"/>
                </a:solidFill>
              </a:rPr>
              <a:t>bağlı olduğunu anlayabilirsiniz.</a:t>
            </a:r>
          </a:p>
        </p:txBody>
      </p:sp>
    </p:spTree>
    <p:extLst>
      <p:ext uri="{BB962C8B-B14F-4D97-AF65-F5344CB8AC3E}">
        <p14:creationId xmlns:p14="http://schemas.microsoft.com/office/powerpoint/2010/main" val="239415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Breadboard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 err="1" smtClean="0">
                <a:solidFill>
                  <a:schemeClr val="tx2"/>
                </a:solidFill>
              </a:rPr>
              <a:t>Breadboard</a:t>
            </a:r>
            <a:r>
              <a:rPr lang="tr-TR" sz="2400" dirty="0">
                <a:solidFill>
                  <a:schemeClr val="tx2"/>
                </a:solidFill>
              </a:rPr>
              <a:t>, kullanacağımız elektronik elemanları bir arada tutmak ve gerekli kablo bağlantılarını gerçekleştirmek için kullanılır. </a:t>
            </a:r>
            <a:endParaRPr lang="tr-TR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err="1" smtClean="0">
                <a:solidFill>
                  <a:schemeClr val="tx2"/>
                </a:solidFill>
              </a:rPr>
              <a:t>Breadboard</a:t>
            </a:r>
            <a:r>
              <a:rPr lang="tr-TR" sz="2400" dirty="0" smtClean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üzerinde iki çeşit yol vardır. Bunlardan ilki güç yollarıdır. Güç yolları, yani beslememizin artı ve eksi uçlarını taktığımız yer, resimde görülen kırmızı ve mavi şeritlerdir. </a:t>
            </a:r>
            <a:endParaRPr lang="tr-TR" sz="2400" dirty="0"/>
          </a:p>
        </p:txBody>
      </p:sp>
      <p:pic>
        <p:nvPicPr>
          <p:cNvPr id="5" name="Picture 2" descr="https://gelecegiyazanlar.turkcell.com.tr/sites/default/files/icerik/breadboard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58688" y="145103"/>
            <a:ext cx="864097" cy="154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gelecegiyazanlar.turkcell.com.tr/sites/default/files/icerik/breadboard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49976" y="73095"/>
            <a:ext cx="864097" cy="154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7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Breadboard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Aşağıya doğru inen çizgilere karşılık gelen delikler kısa devre durumundadır.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Yani, 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sol üstteki kırmızıdan bağlanan bir kablo aynı çizgi üzerinden bağlanacak kablolar ile birleşiktir. Aynı durum mavi çizgiler için de geçerlidir. Diğer elektronikçilerin de devrenizi anlayabilmesi için </a:t>
            </a:r>
            <a:r>
              <a:rPr lang="tr-TR" sz="24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standartlara uygun olarak pilin artı ucu kırmızı çizgiye, eksi ucu ise mavi çizgiye takılmalıdır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</a:t>
            </a:r>
            <a:endParaRPr lang="tr-TR" sz="2400" dirty="0"/>
          </a:p>
        </p:txBody>
      </p:sp>
      <p:pic>
        <p:nvPicPr>
          <p:cNvPr id="5" name="Picture 2" descr="https://gelecegiyazanlar.turkcell.com.tr/sites/default/files/icerik/breadboard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58688" y="145103"/>
            <a:ext cx="864097" cy="154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gelecegiyazanlar.turkcell.com.tr/sites/default/files/icerik/breadboard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49975" y="73095"/>
            <a:ext cx="864097" cy="154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Hat 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üzerinden geçen akımı ayarlamak için kullanılır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24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V </a:t>
            </a:r>
            <a:r>
              <a:rPr lang="tr-TR" sz="24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= İ * R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formülünü biliyoruz. Sabit 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bir gerilime sahip hat üzerinden geçen akım azaltılmak isteniyorsa, direncin değeri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(R) artırılmalıdır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Aynı hat üzerinde bulunan elektronik elemanlar üzerinden geçen akımların birbirine eşit olmasından dolayı bu hat üzerinden geçen akımı kontrol etmek için uygun direnci kullanırız.</a:t>
            </a:r>
            <a:endParaRPr lang="tr-TR" sz="2400" dirty="0"/>
          </a:p>
        </p:txBody>
      </p:sp>
      <p:pic>
        <p:nvPicPr>
          <p:cNvPr id="5122" name="Picture 2" descr="https://gelecegiyazanlar.turkcell.com.tr/sites/default/files/icerik/elektrgiris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3518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gelecegiyazanlar.turkcell.com.tr/sites/default/files/icerik/elektrgiris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41151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7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Örneğin, LED dediğimiz lambaların üzerinden fazla akım geçmesi bu lambalara zarar vermektedir. Bu lambaların fazla akım çekmesini engellemek için LED'in bağlantısından önce 220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ohm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değerinde bir direnç takılır. Böylece LED üzerinden geçen akım azaltılmış olur. Eğer 220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ohm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yerine daha büyük bir direnç bağlanırsa LED'in parlaklığında azalma olduğu görülür.</a:t>
            </a:r>
            <a:endParaRPr lang="tr-TR" sz="2400" dirty="0"/>
          </a:p>
        </p:txBody>
      </p:sp>
      <p:pic>
        <p:nvPicPr>
          <p:cNvPr id="5122" name="Picture 2" descr="https://gelecegiyazanlar.turkcell.com.tr/sites/default/files/icerik/elektrgiris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3518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gelecegiyazanlar.turkcell.com.tr/sites/default/files/icerik/elektrgiris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411510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Potansiyometre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2"/>
                </a:solidFill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Hattaki gerilimi daha düşük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veya daha yüksek bir 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gerilime çevirmek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için kullanılır. 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Besleme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, toprak ve çıkış olmak üzere üç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pini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bulunur. </a:t>
            </a:r>
            <a:r>
              <a:rPr lang="tr-TR" sz="24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Ortadaki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pin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genellikle çıkış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pini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olmaktadır. Geriye kalan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pinler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sırası önemli olmaksızın besleme ve toprak </a:t>
            </a:r>
            <a:r>
              <a:rPr lang="tr-TR" sz="24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pinleridir</a:t>
            </a:r>
            <a:r>
              <a:rPr lang="tr-TR" sz="2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</a:t>
            </a:r>
            <a:r>
              <a:rPr lang="tr-TR" sz="2400" b="1" dirty="0" err="1">
                <a:solidFill>
                  <a:schemeClr val="tx2"/>
                </a:solidFill>
              </a:rPr>
              <a:t>Potansiyometrenin</a:t>
            </a:r>
            <a:r>
              <a:rPr lang="tr-TR" sz="2400" b="1" dirty="0">
                <a:solidFill>
                  <a:schemeClr val="tx2"/>
                </a:solidFill>
              </a:rPr>
              <a:t> başlığı çevrilerek çıkış gerilimi değiştirilebilir.</a:t>
            </a:r>
            <a:endParaRPr lang="tr-TR" sz="2400" b="1" dirty="0"/>
          </a:p>
        </p:txBody>
      </p:sp>
      <p:pic>
        <p:nvPicPr>
          <p:cNvPr id="8194" name="Picture 2" descr="Ä°lgili resi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10789" r="7143" b="14286"/>
          <a:stretch/>
        </p:blipFill>
        <p:spPr bwMode="auto">
          <a:xfrm>
            <a:off x="7657975" y="483518"/>
            <a:ext cx="946473" cy="82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Ä°lgili resi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10789" r="7143" b="14286"/>
          <a:stretch/>
        </p:blipFill>
        <p:spPr bwMode="auto">
          <a:xfrm flipH="1">
            <a:off x="611560" y="411510"/>
            <a:ext cx="946473" cy="82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2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yun Bahçesi tasarım şablonu">
  <a:themeElements>
    <a:clrScheme name="Ofis Teması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is Teması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Oyun Bahçesi tasarım şablonu</Template>
  <TotalTime>49</TotalTime>
  <Words>39</Words>
  <Application>Microsoft Office PowerPoint</Application>
  <PresentationFormat>Ekran Gösterisi (16:9)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Oyun Bahçesi tasarım şablonu</vt:lpstr>
      <vt:lpstr>PowerPoint Sunusu</vt:lpstr>
      <vt:lpstr>Elektroniğe Giriş</vt:lpstr>
      <vt:lpstr>Dijital ve Analog Sinyaller</vt:lpstr>
      <vt:lpstr>Breadboard</vt:lpstr>
      <vt:lpstr>Breadboard</vt:lpstr>
      <vt:lpstr>Breadboard</vt:lpstr>
      <vt:lpstr>Direnç</vt:lpstr>
      <vt:lpstr>Direnç</vt:lpstr>
      <vt:lpstr>Potansiyometre</vt:lpstr>
      <vt:lpstr>LDR</vt:lpstr>
      <vt:lpstr>SON SÖZ</vt:lpstr>
      <vt:lpstr>KAYNAKÇA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Emrah Has</dc:creator>
  <cp:lastModifiedBy>Emrah Has</cp:lastModifiedBy>
  <cp:revision>12</cp:revision>
  <dcterms:created xsi:type="dcterms:W3CDTF">2019-02-02T13:13:38Z</dcterms:created>
  <dcterms:modified xsi:type="dcterms:W3CDTF">2019-02-02T14:02:48Z</dcterms:modified>
</cp:coreProperties>
</file>